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6" r:id="rId98"/>
    <p:sldId id="355" r:id="rId99"/>
    <p:sldId id="358" r:id="rId100"/>
    <p:sldId id="357" r:id="rId101"/>
    <p:sldId id="360" r:id="rId102"/>
    <p:sldId id="359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3" r:id="rId115"/>
    <p:sldId id="372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6" r:id="rId136"/>
    <p:sldId id="397" r:id="rId137"/>
    <p:sldId id="398" r:id="rId138"/>
    <p:sldId id="393" r:id="rId139"/>
    <p:sldId id="395" r:id="rId140"/>
    <p:sldId id="399" r:id="rId141"/>
    <p:sldId id="400" r:id="rId142"/>
    <p:sldId id="394" r:id="rId143"/>
    <p:sldId id="401" r:id="rId144"/>
    <p:sldId id="403" r:id="rId145"/>
    <p:sldId id="40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4" r:id="rId156"/>
    <p:sldId id="415" r:id="rId15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mvn</a:t>
            </a:r>
            <a:r>
              <a:rPr lang="fr-FR" dirty="0"/>
              <a:t> </a:t>
            </a:r>
            <a:r>
              <a:rPr lang="fr-FR" dirty="0" err="1"/>
              <a:t>spring-boot:run</a:t>
            </a:r>
            <a:r>
              <a:rPr lang="fr-FR" dirty="0"/>
              <a:t> –</a:t>
            </a:r>
            <a:r>
              <a:rPr lang="fr-FR" dirty="0" err="1"/>
              <a:t>Dspring-boot.run.arguments</a:t>
            </a:r>
            <a:r>
              <a:rPr lang="fr-FR" dirty="0"/>
              <a:t>=--</a:t>
            </a:r>
            <a:r>
              <a:rPr lang="fr-FR" dirty="0" err="1"/>
              <a:t>instanceId:customApp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685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2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91/login/oauth2/code/okta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11CA4-7663-81A6-F7E1-37E1DF99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…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46F3BD-D755-964B-E264-AD2E0432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35" y="1455820"/>
            <a:ext cx="9136529" cy="5265119"/>
          </a:xfrm>
        </p:spPr>
      </p:pic>
    </p:spTree>
    <p:extLst>
      <p:ext uri="{BB962C8B-B14F-4D97-AF65-F5344CB8AC3E}">
        <p14:creationId xmlns:p14="http://schemas.microsoft.com/office/powerpoint/2010/main" val="338978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23653-2EEE-1425-0D1C-38E8EA7D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22E78-AA21-377A-41B3-29EA898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Method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5FD1A-C820-C26A-1FAD-58278751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939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F44D-34B8-6305-054A-429DFF0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F72DAA-0934-4876-2683-1E6EF92D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2977" cy="22592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2C7D48-21AC-29DD-0A94-34495535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08" y="3802622"/>
            <a:ext cx="8322392" cy="22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45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E0E7-3633-F195-D22B-63921454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6BA028F-6431-D3BE-6760-17AE29F5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20" y="1431608"/>
            <a:ext cx="8472241" cy="340042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8D189B-C1E9-B303-4852-F64BC19C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43" y="2443214"/>
            <a:ext cx="5002657" cy="44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3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9BE2F-FAED-F58F-9B9F-3CB8722A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Expression-</a:t>
            </a:r>
            <a:r>
              <a:rPr lang="fr-FR" dirty="0" err="1"/>
              <a:t>Based</a:t>
            </a:r>
            <a:r>
              <a:rPr lang="fr-FR" dirty="0"/>
              <a:t> Access Control and Method Security Expressions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A0DD52-AA46-9366-E0F2-6F54B2B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691"/>
          <a:stretch/>
        </p:blipFill>
        <p:spPr>
          <a:xfrm>
            <a:off x="287153" y="2128906"/>
            <a:ext cx="11617695" cy="4245788"/>
          </a:xfrm>
        </p:spPr>
      </p:pic>
    </p:spTree>
    <p:extLst>
      <p:ext uri="{BB962C8B-B14F-4D97-AF65-F5344CB8AC3E}">
        <p14:creationId xmlns:p14="http://schemas.microsoft.com/office/powerpoint/2010/main" val="2155609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7CBD5-531E-D8BA-8D8F-F3A960FC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class &amp;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FC2ABA-DA04-92E3-7CD5-574218227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2249"/>
            <a:ext cx="10515600" cy="48320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@EnableMethodSecurity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securedEnabled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prePostEnabled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6C0A-1530-0ABF-A77D-5F7FFFBC19A1}"/>
              </a:ext>
            </a:extLst>
          </p:cNvPr>
          <p:cNvSpPr/>
          <p:nvPr/>
        </p:nvSpPr>
        <p:spPr>
          <a:xfrm>
            <a:off x="838200" y="2159000"/>
            <a:ext cx="105156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113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D2654-6592-F829-F25E-2AD10947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15ECE-2E7A-2904-6286-F7C1F7EA8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"/auth-context"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1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D377-79CF-14B5-314E-388548B6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236E2-CEF8-EC22-FB0A-BC2565BA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3C65B5-13A0-90C0-2A2B-83C4D3784B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9804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uses SPEL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"hasRole('DEVELOPER')"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"/pre"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getUserPreAuth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if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decode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id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stored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in '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'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"hasRole('ADMIN') or #id == #jwt.subject"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"/{id}/owner"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deleteUserByOwner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and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getSubject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88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D528F-EF53-DAF6-7407-C402E5E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73EE7-1C03-0369-4523-0FF260B2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B5581F-D9BE-EC3B-B340-94E137E6B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7583"/>
            <a:ext cx="5575300" cy="427809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//@PostAuthorize("hasRole('DEVELOPER')")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"hasAuthority('ROLE_DEVELOPER')"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"hasAuthority('ROLE_UNEXISTINGROLE')"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"/post-fail"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getUserPostAuthFail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A9057-A68E-49FA-BA13-045453BD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75" y="1677583"/>
            <a:ext cx="4797425" cy="42768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"returnObject.userId == #jwt.subject"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getUserByUserId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firstName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given_name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lastName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family_name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600" dirty="0">
              <a:solidFill>
                <a:srgbClr val="A6B2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6019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C3F2-1EB6-6B4A-2128-C05B5801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222954-22EB-264C-6A2C-AB15BD6A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servers </a:t>
            </a:r>
            <a:r>
              <a:rPr lang="fr-FR" dirty="0" err="1"/>
              <a:t>behing</a:t>
            </a:r>
            <a:r>
              <a:rPr lang="fr-FR" dirty="0"/>
              <a:t> API Gateway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65BE64-EFB6-F7E1-8C0D-EF6E97BD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786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42784E-A074-E104-B0CD-1FB57D5D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32D9DE3-28E2-B30B-CDB3-68132B720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934" y="1448945"/>
            <a:ext cx="9252131" cy="5265119"/>
          </a:xfrm>
        </p:spPr>
      </p:pic>
    </p:spTree>
    <p:extLst>
      <p:ext uri="{BB962C8B-B14F-4D97-AF65-F5344CB8AC3E}">
        <p14:creationId xmlns:p14="http://schemas.microsoft.com/office/powerpoint/2010/main" val="1712915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4A56D-3524-2D27-C4C5-530DD6FB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60244AB-847A-6216-A35B-95DE7E5D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238" y="1706403"/>
            <a:ext cx="8745523" cy="4786472"/>
          </a:xfrm>
        </p:spPr>
      </p:pic>
    </p:spTree>
    <p:extLst>
      <p:ext uri="{BB962C8B-B14F-4D97-AF65-F5344CB8AC3E}">
        <p14:creationId xmlns:p14="http://schemas.microsoft.com/office/powerpoint/2010/main" val="554420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23CEF-2F3E-C5F5-DF84-79F2652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5B830-E1D0-721E-8EBE-BB66DCBF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67" y="1631425"/>
            <a:ext cx="10076033" cy="4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2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3B7BC-340C-7C4E-7AEC-992C7766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6D415C-33EF-4A04-5EE3-DB386CE55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448946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987739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8B20-B8CC-D2DB-2B02-18C2B973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62588-C11A-FCA5-49E4-9FD4E14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571BA09-CF0C-E90A-ADD3-C1A5E2D5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384777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3008157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F4420-3CC8-30FD-B1C0-BEF2ECC2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gateway</a:t>
            </a:r>
            <a:r>
              <a:rPr lang="fr-FR" dirty="0"/>
              <a:t>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47260B-EB3C-6DE1-D234-1772FDA9E7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8765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595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6F22-A1BA-CD3E-9704-C11795A0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00534C-F2D8-E0A2-2ED2-0427E526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Eureka Discovery Service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3E807D-82A1-E195-78FA-C5E5F980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397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7210B96-5CAB-943B-0AE7-AD2C0239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Cloud Netflix Eureka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04327CF-A3E7-F326-44A0-2A265300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50" t="25143" r="7488" b="9234"/>
          <a:stretch/>
        </p:blipFill>
        <p:spPr>
          <a:xfrm>
            <a:off x="158835" y="1673689"/>
            <a:ext cx="11794121" cy="5058686"/>
          </a:xfrm>
        </p:spPr>
      </p:pic>
    </p:spTree>
    <p:extLst>
      <p:ext uri="{BB962C8B-B14F-4D97-AF65-F5344CB8AC3E}">
        <p14:creationId xmlns:p14="http://schemas.microsoft.com/office/powerpoint/2010/main" val="21578229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12266-8EC6-35B4-3160-46C7E180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05B308-F1DB-A08A-9C4D-0309F222A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773648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94C1E-80BB-444B-99E1-BA341E26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3D1DEF-40FF-02A4-8724-F9FF77489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98243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33224-2944-58B0-EB3E-C5B19E33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895C9B-F19C-3AAB-48E6-D9CAD119B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9028"/>
            <a:ext cx="10515600" cy="532453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eureka-discovery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register-with-eureka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fetch-registry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logging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level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root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trace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com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netflix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198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B226D-6B33-A1F2-5801-CA3ED65E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Enable Eureka Server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CB205D-2FDE-A39F-0F56-9A344C1FD0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1"/>
            <a:ext cx="9905789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@EnableEurekaServer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static void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639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C8BFE-19F0-0649-0CFF-E3A79CAE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as Eureka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357245-A7AE-8DBC-8E52-FAC40F41C2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4893" y="2273108"/>
            <a:ext cx="6457922" cy="120032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-cloud-starter-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netflix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-client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9E83F3-AE94-3B6B-9EC7-1A94CBBA5112}"/>
              </a:ext>
            </a:extLst>
          </p:cNvPr>
          <p:cNvSpPr txBox="1"/>
          <p:nvPr/>
        </p:nvSpPr>
        <p:spPr>
          <a:xfrm>
            <a:off x="838200" y="1821948"/>
            <a:ext cx="3989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Adding</a:t>
            </a:r>
            <a:r>
              <a:rPr lang="fr-FR" sz="2000" b="1" dirty="0"/>
              <a:t> </a:t>
            </a:r>
            <a:r>
              <a:rPr lang="fr-FR" sz="2000" b="1" dirty="0" err="1"/>
              <a:t>eureka</a:t>
            </a:r>
            <a:r>
              <a:rPr lang="fr-FR" sz="2000" b="1" dirty="0"/>
              <a:t> client </a:t>
            </a:r>
            <a:r>
              <a:rPr lang="fr-FR" sz="2000" b="1" dirty="0" err="1"/>
              <a:t>dependency</a:t>
            </a:r>
            <a:r>
              <a:rPr lang="fr-FR" sz="2000" b="1" dirty="0"/>
              <a:t>….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8E8B6B-5F8F-173A-4F11-0773B08D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326" y="3615203"/>
            <a:ext cx="5613716" cy="313932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lang="fr-FR" altLang="fr-FR" dirty="0">
                <a:solidFill>
                  <a:srgbClr val="ABB2BF"/>
                </a:solidFill>
                <a:latin typeface="JetBrains Mono"/>
              </a:rPr>
              <a:t>2024.0.1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&gt;*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03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CCF14-EEE2-43ED-DA8D-CC51A7F2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Eureka Discovery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5E908C-A98F-9B49-D410-AB9A731B58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93686"/>
            <a:ext cx="10515600" cy="25545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@EnableDiscoveryClient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static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void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82437-0DA6-CFCD-3CB3-9755E0D357E6}"/>
              </a:ext>
            </a:extLst>
          </p:cNvPr>
          <p:cNvSpPr/>
          <p:nvPr/>
        </p:nvSpPr>
        <p:spPr>
          <a:xfrm>
            <a:off x="838200" y="1941096"/>
            <a:ext cx="2803358" cy="35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B8BD6E-435E-C267-B3E5-FB28BD842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506" y="4796608"/>
            <a:ext cx="5005473" cy="132343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endParaRPr kumimoji="0" lang="fr-FR" alt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811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68356-D20C-6646-929F-DE761919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401343-AA34-F70F-999B-3D16A5F0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391" r="1055"/>
          <a:stretch/>
        </p:blipFill>
        <p:spPr>
          <a:xfrm>
            <a:off x="2048244" y="2190749"/>
            <a:ext cx="8010156" cy="39862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6BF7C-46AD-7E0C-23B6-8971F02A5339}"/>
              </a:ext>
            </a:extLst>
          </p:cNvPr>
          <p:cNvSpPr/>
          <p:nvPr/>
        </p:nvSpPr>
        <p:spPr>
          <a:xfrm>
            <a:off x="2048244" y="4140200"/>
            <a:ext cx="821956" cy="5651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20444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F481-C032-2A8B-B515-97FA77833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89FCDFD-6A84-C806-375F-679569CC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balancing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4C7FE2-87DA-E9C9-EE79-88DB5ADF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172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ED8DDF8-6576-1E5E-C963-1B42039E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E00B55-21B9-9436-7234-D5D01B3A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690" y="1368735"/>
            <a:ext cx="9230619" cy="5265119"/>
          </a:xfrm>
        </p:spPr>
      </p:pic>
    </p:spTree>
    <p:extLst>
      <p:ext uri="{BB962C8B-B14F-4D97-AF65-F5344CB8AC3E}">
        <p14:creationId xmlns:p14="http://schemas.microsoft.com/office/powerpoint/2010/main" val="38756183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98676A-555C-89E1-819A-461FD80F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Randomize</a:t>
            </a:r>
            <a:r>
              <a:rPr lang="fr-FR" dirty="0"/>
              <a:t> server port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DE2E963-A375-1718-8B92-89231ED59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92" y="1998490"/>
            <a:ext cx="379780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:0}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DD3774-E3AB-88B6-C606-42008D8D14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55520" y="3076555"/>
            <a:ext cx="9189760" cy="341632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instance-id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spring.application.name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instanceId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:${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random.value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}}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preferIpAddress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b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lease-renewal-interval-in-seconds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10</a:t>
            </a:r>
            <a:b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lease-expiration-duration-in-seconds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20</a:t>
            </a:r>
            <a:endParaRPr kumimoji="0" lang="fr-FR" altLang="fr-F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218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7F7AE8-9A4E-4B71-F79C-89D70B73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Running multiple instances…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EE47EEF-E7C0-EDB1-CB1D-CBA9C79E2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117" y="1410355"/>
            <a:ext cx="7182295" cy="947810"/>
          </a:xfr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29141F1-53C3-F689-CCAF-D6BFBD3EF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10355"/>
            <a:ext cx="2247731" cy="54476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lb://resource-server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lb://albums-service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Path=/api/albums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lb://photos-service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Path=/api/photos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575DB8-54D1-316B-B694-A1B4DEE603DE}"/>
              </a:ext>
            </a:extLst>
          </p:cNvPr>
          <p:cNvSpPr txBox="1"/>
          <p:nvPr/>
        </p:nvSpPr>
        <p:spPr>
          <a:xfrm>
            <a:off x="3721608" y="2779776"/>
            <a:ext cx="81110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To use </a:t>
            </a:r>
            <a:r>
              <a:rPr lang="fr-FR" dirty="0" err="1"/>
              <a:t>load</a:t>
            </a:r>
            <a:r>
              <a:rPr lang="fr-FR" dirty="0"/>
              <a:t> balancing,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specify</a:t>
            </a:r>
            <a:r>
              <a:rPr lang="fr-FR" dirty="0"/>
              <a:t> all </a:t>
            </a:r>
            <a:r>
              <a:rPr lang="fr-FR" dirty="0" err="1"/>
              <a:t>URIs</a:t>
            </a:r>
            <a:r>
              <a:rPr lang="fr-FR" dirty="0"/>
              <a:t> in </a:t>
            </a:r>
            <a:r>
              <a:rPr lang="fr-FR" dirty="0" err="1"/>
              <a:t>gateway</a:t>
            </a:r>
            <a:r>
              <a:rPr lang="fr-FR" dirty="0"/>
              <a:t> configuration. </a:t>
            </a:r>
          </a:p>
          <a:p>
            <a:r>
              <a:rPr lang="fr-FR" dirty="0" err="1"/>
              <a:t>We</a:t>
            </a:r>
            <a:r>
              <a:rPr lang="fr-FR" dirty="0"/>
              <a:t> can replace the http full </a:t>
            </a:r>
            <a:r>
              <a:rPr lang="fr-FR" dirty="0" err="1"/>
              <a:t>uri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port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in </a:t>
            </a:r>
            <a:r>
              <a:rPr lang="fr-FR" dirty="0" err="1"/>
              <a:t>load</a:t>
            </a:r>
            <a:r>
              <a:rPr lang="fr-FR" dirty="0"/>
              <a:t> balancer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resolve</a:t>
            </a:r>
            <a:r>
              <a:rPr lang="fr-FR" dirty="0"/>
              <a:t> </a:t>
            </a:r>
          </a:p>
          <a:p>
            <a:r>
              <a:rPr lang="fr-FR" dirty="0"/>
              <a:t>URLs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requires</a:t>
            </a:r>
            <a:r>
              <a:rPr lang="fr-FR" dirty="0"/>
              <a:t> application </a:t>
            </a:r>
            <a:r>
              <a:rPr lang="fr-FR" dirty="0" err="1"/>
              <a:t>name</a:t>
            </a:r>
            <a:r>
              <a:rPr lang="fr-FR" dirty="0"/>
              <a:t> of the application </a:t>
            </a:r>
            <a:r>
              <a:rPr lang="fr-FR" dirty="0" err="1"/>
              <a:t>that</a:t>
            </a:r>
            <a:r>
              <a:rPr lang="fr-FR" dirty="0"/>
              <a:t> 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/>
              <a:t>balanced</a:t>
            </a:r>
            <a:r>
              <a:rPr lang="fr-FR" dirty="0"/>
              <a:t>: </a:t>
            </a:r>
          </a:p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then</a:t>
            </a:r>
            <a:r>
              <a:rPr lang="fr-FR" dirty="0"/>
              <a:t> to replace :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http://localhost:8082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With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lb://albums-service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451614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0DD02-EEF6-70CF-6B0A-5C725A2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471130F-8905-D8EC-45E4-BE561360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2737"/>
            <a:ext cx="9559636" cy="336092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D38BBF-E37E-AFFD-BBB1-47313CC2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03" y="2640355"/>
            <a:ext cx="9160030" cy="3460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D8C594-3C09-B7A0-6302-DAA59C296C19}"/>
              </a:ext>
            </a:extLst>
          </p:cNvPr>
          <p:cNvSpPr/>
          <p:nvPr/>
        </p:nvSpPr>
        <p:spPr>
          <a:xfrm>
            <a:off x="3867912" y="56144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D0488-DA0A-CDC2-A534-206373A57C77}"/>
              </a:ext>
            </a:extLst>
          </p:cNvPr>
          <p:cNvSpPr/>
          <p:nvPr/>
        </p:nvSpPr>
        <p:spPr>
          <a:xfrm>
            <a:off x="2081784" y="4623816"/>
            <a:ext cx="374904" cy="173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30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9E2EF-D69B-94EB-4712-A02A235BA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E93CF13-1675-6C82-7127-AC4997C1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MVC Web App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C3F61E-12F8-51B1-BD17-98166A686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98959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747A1AB-5D4D-B6C4-4CB3-476FB8F3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DAB2120-387F-F88B-0C2E-C66E48C84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7347"/>
            <a:ext cx="5565573" cy="153255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08C2D6-4809-AF48-B6FE-09CA7CB3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604" y="2819897"/>
            <a:ext cx="6256424" cy="35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69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BB677-F038-14FC-69AB-6255196E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MVC Web Application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FCB89D-ABFF-83FA-DF9D-A61B0FF7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75" y="1541527"/>
            <a:ext cx="736165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566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8C813-B11E-F06D-942D-156287B4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MVC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F82F7DD-5F2E-3F18-6E1C-6E8537A12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830" y="1544050"/>
            <a:ext cx="7360340" cy="5151600"/>
          </a:xfrm>
        </p:spPr>
      </p:pic>
    </p:spTree>
    <p:extLst>
      <p:ext uri="{BB962C8B-B14F-4D97-AF65-F5344CB8AC3E}">
        <p14:creationId xmlns:p14="http://schemas.microsoft.com/office/powerpoint/2010/main" val="30004255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40F19C-2BC1-161C-8470-A1E7F56B0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controller</a:t>
            </a:r>
            <a:r>
              <a:rPr lang="fr-FR" dirty="0"/>
              <a:t> and a </a:t>
            </a:r>
            <a:r>
              <a:rPr lang="fr-FR" dirty="0" err="1"/>
              <a:t>view</a:t>
            </a:r>
            <a:r>
              <a:rPr lang="fr-FR" dirty="0"/>
              <a:t> for test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B8E80F-E58C-A3CF-9F7B-704F9B31B0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46804"/>
            <a:ext cx="4367606" cy="470898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album1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1"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albumDescription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1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details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"http://url1.com"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2"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albumDescription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 2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details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albumUrl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"http://url2.com"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asList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CCB8997-12EB-D42C-B73F-4DA6C1262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82" y="1646804"/>
            <a:ext cx="5802166" cy="360098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&lt;!DOCTYPE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SYSTEM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"http://www.thymeleaf.org/dtd/xhtml1-strict-thymeleaf-4.dtd"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="http://www.w3.org/1999/xhtml"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xmlns: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="http://www.thymeleaf.org"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lang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="en"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meta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charset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="UTF-8"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&gt;Insert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here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&gt;Albums page&lt;/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h1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:if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albums.empty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&gt;No albums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found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:each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="album : ${albums}"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:text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album.albumTitle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147F92-2BA8-97CF-90C2-19741F6C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550" y="5395862"/>
            <a:ext cx="2219635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11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46C1C-E6E7-ECAE-7FEB-43C94401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5417C3-A15A-79FD-8154-2797253A6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95" y="1681210"/>
            <a:ext cx="7632810" cy="4786472"/>
          </a:xfrm>
        </p:spPr>
      </p:pic>
    </p:spTree>
    <p:extLst>
      <p:ext uri="{BB962C8B-B14F-4D97-AF65-F5344CB8AC3E}">
        <p14:creationId xmlns:p14="http://schemas.microsoft.com/office/powerpoint/2010/main" val="277764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4D775-96A8-93B0-4F1F-A9FF6C3B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EB69CE8-6697-4233-81FB-729A61C0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167107"/>
            <a:ext cx="11567160" cy="3010007"/>
          </a:xfrm>
        </p:spPr>
      </p:pic>
    </p:spTree>
    <p:extLst>
      <p:ext uri="{BB962C8B-B14F-4D97-AF65-F5344CB8AC3E}">
        <p14:creationId xmlns:p14="http://schemas.microsoft.com/office/powerpoint/2010/main" val="13966875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643AFE-A1FA-F5E0-9987-0587B579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Keycloak</a:t>
            </a:r>
            <a:r>
              <a:rPr lang="fr-FR" dirty="0"/>
              <a:t> client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D40AFE4-0C56-B0E3-F952-B4E89F9B7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072" y="1825625"/>
            <a:ext cx="8097856" cy="4351338"/>
          </a:xfrm>
        </p:spPr>
      </p:pic>
    </p:spTree>
    <p:extLst>
      <p:ext uri="{BB962C8B-B14F-4D97-AF65-F5344CB8AC3E}">
        <p14:creationId xmlns:p14="http://schemas.microsoft.com/office/powerpoint/2010/main" val="40335513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228D6A-B4B3-2A9A-020E-D96BB551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OAuth2.0 in web apps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3A4F00-2C8C-0DCC-1494-2754EA9C25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77526"/>
            <a:ext cx="10515600" cy="504753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8090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we are using key cloack</a:t>
            </a:r>
            <a:b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provider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http://localhost:8080/realms/web-apps/protocol/openid-connect/auth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jwk-set-uri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token-uri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http://localhost:8080/realms/web-apps/protocol/openid-connect/token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user-info-uri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http://localhost:8080/realms/web-apps/protocol/openid-connect/userinfo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user-name-attribute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preferred_username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registration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authorization-grant-type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authorization_code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webapp-code-flow-client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OFgWX2OvqQ0NUe4XSLtQvJiVtGpgk9SN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redirect-uri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http://localhost:8090/login/oauth2/code/webapps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scope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openid, profile, roles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2248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11DC6-AEE4-A5D1-A44D-35329701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Updating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r>
              <a:rPr lang="fr-FR" dirty="0"/>
              <a:t> and </a:t>
            </a:r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bean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F41983-10E5-0BB6-C830-BFC29BE706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25256" y="5654748"/>
            <a:ext cx="3117648" cy="954107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RestTemplate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getRestTemplate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new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8C94E1-B197-80A1-1C65-DC27A5A29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71910"/>
            <a:ext cx="5338321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OAuth2AuthorizedClientService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OidcUser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OAuth2AuthenticationToken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OAuth2AuthenticationToken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OAuth2AuthorizedClient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oauth2Client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loadAuthorizedClient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50" dirty="0">
                <a:solidFill>
                  <a:srgbClr val="A6B2C0"/>
                </a:solidFill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getAuthorizedClientRegistrationId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(),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oauth2Client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"Principal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OidcIdToken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getIdToken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=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idTokenValue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"http://localhost:8765/api/albums"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HttpHeaders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Bearer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jwtAccessToken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HttpEntity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headers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restTemplate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exchange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entity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ParameterizedTypeReference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responseEntity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getBody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05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0C5FB3-4FD6-B3E2-B6AB-5253E60DB1D8}"/>
              </a:ext>
            </a:extLst>
          </p:cNvPr>
          <p:cNvSpPr/>
          <p:nvPr/>
        </p:nvSpPr>
        <p:spPr>
          <a:xfrm>
            <a:off x="1133856" y="3136392"/>
            <a:ext cx="4962144" cy="192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3E03E6-2E4F-7650-A4C7-E933A0347B21}"/>
              </a:ext>
            </a:extLst>
          </p:cNvPr>
          <p:cNvSpPr txBox="1"/>
          <p:nvPr/>
        </p:nvSpPr>
        <p:spPr>
          <a:xfrm>
            <a:off x="6803136" y="1862114"/>
            <a:ext cx="3925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Getting</a:t>
            </a:r>
            <a:r>
              <a:rPr lang="fr-FR" sz="1400" dirty="0"/>
              <a:t> </a:t>
            </a:r>
            <a:r>
              <a:rPr lang="fr-FR" sz="1400" dirty="0" err="1"/>
              <a:t>authentication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SecurityContextHolder</a:t>
            </a:r>
            <a:endParaRPr lang="fr-FR" sz="1400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AF6D426-9430-0F8A-3C5F-48F5E138BA2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096000" y="2016003"/>
            <a:ext cx="707136" cy="121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03A2CC-975D-F644-6DDE-CD43FAF55E4B}"/>
              </a:ext>
            </a:extLst>
          </p:cNvPr>
          <p:cNvSpPr/>
          <p:nvPr/>
        </p:nvSpPr>
        <p:spPr>
          <a:xfrm>
            <a:off x="1139952" y="4389480"/>
            <a:ext cx="3075432" cy="529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7186B33-7D7B-D791-38B8-1087C6827C1D}"/>
              </a:ext>
            </a:extLst>
          </p:cNvPr>
          <p:cNvSpPr txBox="1"/>
          <p:nvPr/>
        </p:nvSpPr>
        <p:spPr>
          <a:xfrm>
            <a:off x="6802604" y="3391388"/>
            <a:ext cx="1525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Getting</a:t>
            </a:r>
            <a:r>
              <a:rPr lang="fr-FR" sz="1400" dirty="0"/>
              <a:t> </a:t>
            </a:r>
            <a:r>
              <a:rPr lang="fr-FR" sz="1400" dirty="0" err="1"/>
              <a:t>OidcToken</a:t>
            </a:r>
            <a:endParaRPr lang="fr-FR" sz="14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C76DDDA-A728-B2F7-88CE-664E6BF5CD8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215384" y="3545277"/>
            <a:ext cx="2587220" cy="1109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197122-A6D8-41D6-E2D0-13D5E06C5736}"/>
              </a:ext>
            </a:extLst>
          </p:cNvPr>
          <p:cNvSpPr/>
          <p:nvPr/>
        </p:nvSpPr>
        <p:spPr>
          <a:xfrm>
            <a:off x="1133856" y="4919471"/>
            <a:ext cx="4736592" cy="1106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C93614-3830-05B9-E173-D6C9491C4020}"/>
              </a:ext>
            </a:extLst>
          </p:cNvPr>
          <p:cNvSpPr txBox="1"/>
          <p:nvPr/>
        </p:nvSpPr>
        <p:spPr>
          <a:xfrm>
            <a:off x="6802603" y="4523068"/>
            <a:ext cx="379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Calling </a:t>
            </a:r>
            <a:r>
              <a:rPr lang="fr-FR" sz="1400" dirty="0" err="1"/>
              <a:t>endpoint</a:t>
            </a:r>
            <a:r>
              <a:rPr lang="fr-FR" sz="1400" dirty="0"/>
              <a:t> </a:t>
            </a:r>
            <a:r>
              <a:rPr lang="fr-FR" sz="1400" dirty="0" err="1"/>
              <a:t>using</a:t>
            </a:r>
            <a:r>
              <a:rPr lang="fr-FR" sz="1400" dirty="0"/>
              <a:t> </a:t>
            </a:r>
            <a:r>
              <a:rPr lang="fr-FR" sz="1400" dirty="0" err="1"/>
              <a:t>RestTemplate</a:t>
            </a:r>
            <a:r>
              <a:rPr lang="fr-FR" sz="1400" dirty="0"/>
              <a:t> &amp; JWT token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BA7255E-DD23-3823-8365-C02E37B15C7B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5870448" y="4676957"/>
            <a:ext cx="932155" cy="795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803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003BD3-361B-1922-A596-7B9DA961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CBA51B0-4F83-4BD0-F7F9-F9307BC7E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575"/>
            <a:ext cx="3000794" cy="42868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BD1022-559C-4217-BB03-095A2956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35" y="2813805"/>
            <a:ext cx="3986600" cy="3063313"/>
          </a:xfrm>
          <a:prstGeom prst="rect">
            <a:avLst/>
          </a:prstGeom>
        </p:spPr>
      </p:pic>
      <p:sp>
        <p:nvSpPr>
          <p:cNvPr id="8" name="Flèche : angle droit 7">
            <a:extLst>
              <a:ext uri="{FF2B5EF4-FFF2-40B4-BE49-F238E27FC236}">
                <a16:creationId xmlns:a16="http://schemas.microsoft.com/office/drawing/2014/main" id="{7E1B0240-DB78-24D8-8AA7-F165B684F293}"/>
              </a:ext>
            </a:extLst>
          </p:cNvPr>
          <p:cNvSpPr/>
          <p:nvPr/>
        </p:nvSpPr>
        <p:spPr>
          <a:xfrm rot="5400000">
            <a:off x="1924812" y="2651760"/>
            <a:ext cx="777240" cy="77724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angle droit 8">
            <a:extLst>
              <a:ext uri="{FF2B5EF4-FFF2-40B4-BE49-F238E27FC236}">
                <a16:creationId xmlns:a16="http://schemas.microsoft.com/office/drawing/2014/main" id="{23B10950-8F9C-8BE6-E1AB-9A9252C161BA}"/>
              </a:ext>
            </a:extLst>
          </p:cNvPr>
          <p:cNvSpPr/>
          <p:nvPr/>
        </p:nvSpPr>
        <p:spPr>
          <a:xfrm flipV="1">
            <a:off x="7549445" y="3760244"/>
            <a:ext cx="777600" cy="7776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731235E-E539-47EC-8EC7-4EE70BC10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474" y="4836823"/>
            <a:ext cx="481079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519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ECFAAF-85F9-0556-46B7-8F09360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WebClient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1C4A2B-D49D-CEE9-1AD2-D4A68947C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0695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F21473-8E60-3829-32F2-9F70111F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dependencies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54C977-B801-21BB-C6F8-E4A0C0E62A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0"/>
            <a:ext cx="10515600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org.springframework.boot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spring-boot-starter-oauth2-client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spring-webflux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io.projectreactor.netty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reactor-netty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231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20C83A-CC5A-1EF5-DC0E-5641F86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WebClient</a:t>
            </a:r>
            <a:r>
              <a:rPr lang="fr-FR" dirty="0"/>
              <a:t> </a:t>
            </a:r>
            <a:r>
              <a:rPr lang="fr-FR" dirty="0" err="1"/>
              <a:t>bean</a:t>
            </a:r>
            <a:r>
              <a:rPr lang="fr-FR" dirty="0"/>
              <a:t> and update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9BC3CE-08EE-1519-1D75-2090019C8D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6341" y="2258345"/>
            <a:ext cx="4969887" cy="304698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OAuth2AuthorizedClientRepository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oAuth2AuthorizedClientRepository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ServletOAuth2AuthorizedClientExchangeFilterFunction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ServletOAuth2AuthorizedClientExchangeFilterFunction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oAuth2AuthorizedClientRepository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setDefaultOAuth2AuthorizedClient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apply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oauth2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oauth2Configuration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C9A3034-1624-45C5-20BB-745B5B4A6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776" y="1715446"/>
            <a:ext cx="5543249" cy="433965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AppController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OAuth2AuthorizedClientService 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oauth2ClientService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OidcUser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"http://localhost:8765/api/albums"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webClient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url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retrieve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bodyToMono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ParameterizedTypeReference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AlbumResponse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(){})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block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albums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"albums"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78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5D3DBB3-AE29-9BB9-A4E8-ADD0ED97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Social Login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1F70D08-35F3-1128-036D-DCE18B506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7087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A35A9-CFD9-B105-720A-FB9C5F960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E3E8B8-5589-3CAE-57D4-33B40E57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1225B82-02D8-6322-9792-BF98C7E7E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893" y="1368735"/>
            <a:ext cx="9450212" cy="5265119"/>
          </a:xfrm>
        </p:spPr>
      </p:pic>
    </p:spTree>
    <p:extLst>
      <p:ext uri="{BB962C8B-B14F-4D97-AF65-F5344CB8AC3E}">
        <p14:creationId xmlns:p14="http://schemas.microsoft.com/office/powerpoint/2010/main" val="37338737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84211-546A-A29D-398F-61C9512E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B8F67ED-248B-162E-7027-53C8D7DB6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40411553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B57391-A368-7B11-10B2-8DA0BEE4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web application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F4D1215-2C0B-D813-3722-1C6F2E6E3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9111834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D73278-65E2-8EAF-B437-DE06765EC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public /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controllers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ADBCE1-DB89-7A35-BB73-39B39EDC5B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86728" y="2447023"/>
            <a:ext cx="4767072" cy="310854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HomePageController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"/home"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displayHomePage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OAuth2User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!=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null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principal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getAttribute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addAttribute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"home"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65A3C2-6CD5-4ED8-01B5-E1EC0D6A4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447023"/>
            <a:ext cx="4767072" cy="31104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@Controller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IndexPageController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displayIndexPage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Model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model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"index"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 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34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36B09-1188-B416-825E-1167852F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public /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views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12CC95-B7DE-67C1-E462-6BD63D8E98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60020"/>
            <a:ext cx="3925824" cy="19389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&lt;!DOCTYPE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lang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="en"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meta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charset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="UTF-8"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&gt;Index page&lt;/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href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="/home"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&gt;Home page&lt;/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AA1494-1C4A-FA2E-91E6-A6884AD7A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634" y="1690688"/>
            <a:ext cx="5802166" cy="267765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&lt;!DOCTYPE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SYSTEM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"http://www.thymeleaf.org/dtd/xhtml1-strict-thymeleaf-4.dtd"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="http://www.w3.org/1999/xhtml"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xmlns: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="http://www.thymeleaf.org"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lang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="en"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meta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charset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="UTF-8"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&gt;Home page&lt;/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title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head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Welcome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span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th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:text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 "${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}"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href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="/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div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html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 </a:t>
            </a:r>
            <a:endParaRPr kumimoji="0" lang="fr-FR" altLang="fr-F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5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663E67-E2BE-C73C-D464-CD8B86C9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E77C3F-F37C-DEBD-3076-22C5CBE777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78950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ClientRegistrationRepository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filterChain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authorizeRequests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authorizeRequests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AntPathRequestMatcher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permitAll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oauth2Login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logout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logout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oidcLogoutSuccessHandler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invalidateHttpSession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clearAuthentication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deleteCookies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"JSESSIONID"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LogoutSuccessHandler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oidcLogoutSuccessHandler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OidcClientInitiatedLogoutSuccessHandler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OidcClientInitiatedLogoutSuccessHandler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repository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successHandler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setPostLogoutRedirectUri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"http://localhost:8080/"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successHandler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766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0E165-52E5-53CB-DDF4-7151A150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Updating</a:t>
            </a:r>
            <a:r>
              <a:rPr lang="fr-FR" dirty="0"/>
              <a:t> </a:t>
            </a:r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F76A5C-CE3D-1161-9865-E5BBA276FF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77526"/>
            <a:ext cx="10515600" cy="5047536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8091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web-app-social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using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key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cloack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provider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authorization-uri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http://localhost:8080/realms/web-apps/protocol/openid-connect/auth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-set-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token-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http://localhost:8080/realms/web-apps/protocol/openid-connect/token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user-info-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http://localhost:8080/realms/web-apps/protocol/openid-connect/userinfo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attribute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preferred_username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registration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grant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-type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authorization_code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webapp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-code-flow-client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OFgWX2OvqQ0NUe4XSLtQvJiVtGpgk9SN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redirect-uri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http://localhost:8091/login/oauth2/code/webapps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scope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openid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, profile,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roles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333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39B986-04F3-7B19-F0F2-3F6F751E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And for social login 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9DB4B1-1FAD-B165-3CDE-37847C96C9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provider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lang="fr-FR" altLang="fr-FR" sz="1200" dirty="0">
                <a:solidFill>
                  <a:srgbClr val="61AFEF"/>
                </a:solidFill>
                <a:latin typeface="JetBrains Mono"/>
              </a:rPr>
              <a:t>…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okta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https://dev-149854.okta.com/oauth2/default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registration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webapps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...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google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facebook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github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okta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clientId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client-secret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clientSecret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&gt;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scope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openid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profile</a:t>
            </a:r>
            <a:b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redirect-uri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  <a:hlinkClick r:id="rId2"/>
              </a:rPr>
              <a:t>http://localhost:8091/login/oauth2/code/okta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6A368-1D41-C16D-86BB-A8ED9D9DD414}"/>
              </a:ext>
            </a:extLst>
          </p:cNvPr>
          <p:cNvSpPr/>
          <p:nvPr/>
        </p:nvSpPr>
        <p:spPr>
          <a:xfrm>
            <a:off x="1124712" y="3547872"/>
            <a:ext cx="4334256" cy="2945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498C80-CCFB-84CE-187F-7864F31C817A}"/>
              </a:ext>
            </a:extLst>
          </p:cNvPr>
          <p:cNvSpPr/>
          <p:nvPr/>
        </p:nvSpPr>
        <p:spPr>
          <a:xfrm>
            <a:off x="1124712" y="2643069"/>
            <a:ext cx="4334256" cy="392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49615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8C9A1C-F3BA-2B7A-60FA-670D4EAC6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application: </a:t>
            </a:r>
            <a:r>
              <a:rPr lang="fr-FR" dirty="0" err="1"/>
              <a:t>facebook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B878A2C-46FD-1164-3EAD-3BAB14032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18" y="1408125"/>
            <a:ext cx="3629532" cy="1181265"/>
          </a:xfrm>
        </p:spPr>
      </p:pic>
      <p:sp>
        <p:nvSpPr>
          <p:cNvPr id="6" name="Flèche : angle droit 5">
            <a:extLst>
              <a:ext uri="{FF2B5EF4-FFF2-40B4-BE49-F238E27FC236}">
                <a16:creationId xmlns:a16="http://schemas.microsoft.com/office/drawing/2014/main" id="{F5F7CC71-6691-03B4-67C6-1446AE4C6E67}"/>
              </a:ext>
            </a:extLst>
          </p:cNvPr>
          <p:cNvSpPr/>
          <p:nvPr/>
        </p:nvSpPr>
        <p:spPr>
          <a:xfrm rot="5400000">
            <a:off x="1993392" y="2141334"/>
            <a:ext cx="457200" cy="43891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585F22A-D671-792C-8A5E-03C835228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84" y="1998757"/>
            <a:ext cx="6882066" cy="13796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9AF4C42-5790-C024-F4AA-D15B1A4D4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39" y="3819868"/>
            <a:ext cx="2883315" cy="2403686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3BB581B4-6501-EAE8-99BD-13F20BA09CD3}"/>
              </a:ext>
            </a:extLst>
          </p:cNvPr>
          <p:cNvSpPr/>
          <p:nvPr/>
        </p:nvSpPr>
        <p:spPr>
          <a:xfrm rot="5400000" flipV="1">
            <a:off x="3418309" y="3585851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CF0E47C-2F7E-BAE4-E151-B54B9E827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50" y="3750443"/>
            <a:ext cx="4372996" cy="2119838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32211812-DDF5-9D26-B0EA-7238C2A0272B}"/>
              </a:ext>
            </a:extLst>
          </p:cNvPr>
          <p:cNvSpPr/>
          <p:nvPr/>
        </p:nvSpPr>
        <p:spPr>
          <a:xfrm>
            <a:off x="3317725" y="5267562"/>
            <a:ext cx="969264" cy="2926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1E8D9F5-6010-2EA2-2B92-602D348C7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025" y="5560170"/>
            <a:ext cx="5010849" cy="990738"/>
          </a:xfrm>
          <a:prstGeom prst="rect">
            <a:avLst/>
          </a:prstGeom>
        </p:spPr>
      </p:pic>
      <p:sp>
        <p:nvSpPr>
          <p:cNvPr id="17" name="Flèche : angle droit 16">
            <a:extLst>
              <a:ext uri="{FF2B5EF4-FFF2-40B4-BE49-F238E27FC236}">
                <a16:creationId xmlns:a16="http://schemas.microsoft.com/office/drawing/2014/main" id="{E5135D34-89AC-CCD9-B895-BFE67C6F54B4}"/>
              </a:ext>
            </a:extLst>
          </p:cNvPr>
          <p:cNvSpPr/>
          <p:nvPr/>
        </p:nvSpPr>
        <p:spPr>
          <a:xfrm flipV="1">
            <a:off x="9223273" y="4536042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3326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99907-0BC7-DBE5-E1E4-C047B8425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3BA23-0464-4973-10B8-BDB0A851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application: google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A797AA9-ECEF-AE66-4BF8-C8B7F4CE4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18" y="1408125"/>
            <a:ext cx="3629532" cy="1181265"/>
          </a:xfrm>
        </p:spPr>
      </p:pic>
      <p:sp>
        <p:nvSpPr>
          <p:cNvPr id="6" name="Flèche : angle droit 5">
            <a:extLst>
              <a:ext uri="{FF2B5EF4-FFF2-40B4-BE49-F238E27FC236}">
                <a16:creationId xmlns:a16="http://schemas.microsoft.com/office/drawing/2014/main" id="{01FE9270-DB44-5F55-70DD-B0073701B068}"/>
              </a:ext>
            </a:extLst>
          </p:cNvPr>
          <p:cNvSpPr/>
          <p:nvPr/>
        </p:nvSpPr>
        <p:spPr>
          <a:xfrm rot="5400000">
            <a:off x="1993392" y="2141334"/>
            <a:ext cx="457200" cy="43891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134D26-E70C-997B-DEE0-F535F607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84" y="1998757"/>
            <a:ext cx="6882066" cy="1379609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31D1DC57-BA29-1912-C043-FA817708C482}"/>
              </a:ext>
            </a:extLst>
          </p:cNvPr>
          <p:cNvSpPr/>
          <p:nvPr/>
        </p:nvSpPr>
        <p:spPr>
          <a:xfrm>
            <a:off x="3317725" y="4563474"/>
            <a:ext cx="969264" cy="2926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FE3A4E5-F48B-AFF2-4E89-4D33CBF00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025" y="5560170"/>
            <a:ext cx="5010849" cy="990738"/>
          </a:xfrm>
          <a:prstGeom prst="rect">
            <a:avLst/>
          </a:prstGeom>
        </p:spPr>
      </p:pic>
      <p:sp>
        <p:nvSpPr>
          <p:cNvPr id="17" name="Flèche : angle droit 16">
            <a:extLst>
              <a:ext uri="{FF2B5EF4-FFF2-40B4-BE49-F238E27FC236}">
                <a16:creationId xmlns:a16="http://schemas.microsoft.com/office/drawing/2014/main" id="{F9D0DFD9-FF1D-3F46-2EC0-813D106B1E8D}"/>
              </a:ext>
            </a:extLst>
          </p:cNvPr>
          <p:cNvSpPr/>
          <p:nvPr/>
        </p:nvSpPr>
        <p:spPr>
          <a:xfrm flipV="1">
            <a:off x="9223273" y="4536042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537069-FD95-B35C-3638-AA3EA68F1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531" y="3755455"/>
            <a:ext cx="3696186" cy="16160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552B42-0A37-B35B-17AB-195CE5396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7" y="3951610"/>
            <a:ext cx="2754422" cy="1194085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FD4475DD-182F-E1EF-CF94-F4AF4C147F1D}"/>
              </a:ext>
            </a:extLst>
          </p:cNvPr>
          <p:cNvSpPr/>
          <p:nvPr/>
        </p:nvSpPr>
        <p:spPr>
          <a:xfrm rot="5400000" flipV="1">
            <a:off x="3418309" y="3585851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4641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8AFBB-2880-85AC-2854-65AFC5B8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504B6-910B-E653-F51C-A17621DF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Run application: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2CA6197-ED37-5939-2FFD-C25CBC1FB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18" y="1408125"/>
            <a:ext cx="3629532" cy="1181265"/>
          </a:xfrm>
        </p:spPr>
      </p:pic>
      <p:sp>
        <p:nvSpPr>
          <p:cNvPr id="6" name="Flèche : angle droit 5">
            <a:extLst>
              <a:ext uri="{FF2B5EF4-FFF2-40B4-BE49-F238E27FC236}">
                <a16:creationId xmlns:a16="http://schemas.microsoft.com/office/drawing/2014/main" id="{9C4E425E-6BC7-4E05-7F1D-B3F3AF8DF6FB}"/>
              </a:ext>
            </a:extLst>
          </p:cNvPr>
          <p:cNvSpPr/>
          <p:nvPr/>
        </p:nvSpPr>
        <p:spPr>
          <a:xfrm rot="5400000">
            <a:off x="1993392" y="2141334"/>
            <a:ext cx="457200" cy="43891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6CAF04-D268-5915-2878-62772A73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84" y="1998757"/>
            <a:ext cx="6882066" cy="1379609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87606825-1968-089F-51AD-02B11CA1ADF6}"/>
              </a:ext>
            </a:extLst>
          </p:cNvPr>
          <p:cNvSpPr/>
          <p:nvPr/>
        </p:nvSpPr>
        <p:spPr>
          <a:xfrm>
            <a:off x="3317725" y="4563474"/>
            <a:ext cx="969264" cy="2926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A6BB602-9A95-4607-5BAD-0F54BB556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929" y="4360713"/>
            <a:ext cx="5010849" cy="990738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5157611C-3D28-87EB-2445-ACF9C24D571D}"/>
              </a:ext>
            </a:extLst>
          </p:cNvPr>
          <p:cNvSpPr/>
          <p:nvPr/>
        </p:nvSpPr>
        <p:spPr>
          <a:xfrm rot="5400000" flipV="1">
            <a:off x="3418309" y="3585851"/>
            <a:ext cx="530352" cy="7315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2DB871E-B5BD-91FE-686F-270E86EB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54" y="3592409"/>
            <a:ext cx="2810895" cy="20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53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8E07-968B-4315-1618-27BBCB5A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OKTA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801267F-944A-C4BA-BD67-7EE6365D2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36868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D1E106A-F8D8-770B-EF93-629169A92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349" y="3113807"/>
            <a:ext cx="6076422" cy="292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9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0A19-EB93-C7A8-5EC2-F188838C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6A998-77A7-949A-BB4F-CF59BB6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Security </a:t>
            </a:r>
            <a:r>
              <a:rPr lang="fr-FR" dirty="0" err="1"/>
              <a:t>Roles</a:t>
            </a:r>
            <a:r>
              <a:rPr lang="fr-FR" dirty="0"/>
              <a:t> &amp; </a:t>
            </a:r>
            <a:r>
              <a:rPr lang="fr-FR" dirty="0" err="1"/>
              <a:t>Authorities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D4CD1-B8D9-B8C7-DECD-FD2824E3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794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9E2E04-79EE-B251-C488-B7250B60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A41693-58E9-C207-3CBB-FA8EC50A9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10" y="1411748"/>
            <a:ext cx="9134990" cy="5370052"/>
          </a:xfrm>
        </p:spPr>
      </p:pic>
    </p:spTree>
    <p:extLst>
      <p:ext uri="{BB962C8B-B14F-4D97-AF65-F5344CB8AC3E}">
        <p14:creationId xmlns:p14="http://schemas.microsoft.com/office/powerpoint/2010/main" val="1037938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240C-6115-AB3B-63E6-FE44AEB5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Spring 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E0307-9895-5BFE-A8D5-C9581F88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a single collection: Collection&lt;</a:t>
            </a:r>
            <a:r>
              <a:rPr lang="fr-FR" dirty="0" err="1"/>
              <a:t>GrantedAuthority</a:t>
            </a:r>
            <a:r>
              <a:rPr lang="fr-FR" dirty="0"/>
              <a:t>&gt;</a:t>
            </a:r>
          </a:p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tables in </a:t>
            </a:r>
            <a:r>
              <a:rPr lang="fr-FR" dirty="0" err="1"/>
              <a:t>databases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87132-A87F-EF42-74B3-87A279F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45" y="3206151"/>
            <a:ext cx="7240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83F0A-9526-5CD3-C7B6-28E936E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AD56FB-B901-2781-51B1-BD0308F2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693283"/>
            <a:ext cx="11567160" cy="26160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7E356-56CB-7C79-F9FB-2C8A536EA2D7}"/>
              </a:ext>
            </a:extLst>
          </p:cNvPr>
          <p:cNvSpPr/>
          <p:nvPr/>
        </p:nvSpPr>
        <p:spPr>
          <a:xfrm>
            <a:off x="307731" y="4563208"/>
            <a:ext cx="1710104" cy="3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1C2C-6BD5-DEBB-CF53-8EE388F38BC5}"/>
              </a:ext>
            </a:extLst>
          </p:cNvPr>
          <p:cNvSpPr/>
          <p:nvPr/>
        </p:nvSpPr>
        <p:spPr>
          <a:xfrm>
            <a:off x="3761642" y="3805666"/>
            <a:ext cx="819150" cy="34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23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03F6DC-4981-01A3-8C39-55B7E09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1446991"/>
            <a:ext cx="6949061" cy="2596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C8F0B3-4DE6-978C-5105-CAA2F83D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E9C6-C1F3-7A35-1B77-8A4E37DAC9AE}"/>
              </a:ext>
            </a:extLst>
          </p:cNvPr>
          <p:cNvSpPr/>
          <p:nvPr/>
        </p:nvSpPr>
        <p:spPr>
          <a:xfrm>
            <a:off x="1927537" y="3505200"/>
            <a:ext cx="5588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218EA2-3D90-550A-A5C0-88F67D49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214324"/>
            <a:ext cx="10076033" cy="2467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E8F1A-BD9D-07A2-651A-AEE2505E76AA}"/>
              </a:ext>
            </a:extLst>
          </p:cNvPr>
          <p:cNvSpPr/>
          <p:nvPr/>
        </p:nvSpPr>
        <p:spPr>
          <a:xfrm>
            <a:off x="1866900" y="6092142"/>
            <a:ext cx="1505191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D1A14-D1BF-8A25-D7AD-A24D95E14ACD}"/>
              </a:ext>
            </a:extLst>
          </p:cNvPr>
          <p:cNvSpPr/>
          <p:nvPr/>
        </p:nvSpPr>
        <p:spPr>
          <a:xfrm>
            <a:off x="3439128" y="5956140"/>
            <a:ext cx="592720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20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21B4B60-A3E7-79D0-D4C7-D189BDB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4419292"/>
            <a:ext cx="7053167" cy="234888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C8DD5-6FB2-DFFE-9640-86D532D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869"/>
            <a:ext cx="8690578" cy="20857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1699C-7F00-0027-A899-322DFA9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FCC8B-0659-8305-1C94-C96973B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34" y="2468372"/>
            <a:ext cx="5475135" cy="2419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DBC1B-F351-147C-B931-302F47488831}"/>
              </a:ext>
            </a:extLst>
          </p:cNvPr>
          <p:cNvSpPr/>
          <p:nvPr/>
        </p:nvSpPr>
        <p:spPr>
          <a:xfrm>
            <a:off x="3283974" y="2772697"/>
            <a:ext cx="727587" cy="28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2F9CD-2E89-6AEB-811F-DE6B62CA8A8E}"/>
              </a:ext>
            </a:extLst>
          </p:cNvPr>
          <p:cNvSpPr/>
          <p:nvPr/>
        </p:nvSpPr>
        <p:spPr>
          <a:xfrm>
            <a:off x="6381138" y="3392132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19684-914E-12E9-682F-45DF647A521B}"/>
              </a:ext>
            </a:extLst>
          </p:cNvPr>
          <p:cNvSpPr/>
          <p:nvPr/>
        </p:nvSpPr>
        <p:spPr>
          <a:xfrm>
            <a:off x="6169134" y="4662918"/>
            <a:ext cx="609600" cy="24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58728B-0EE3-8EAD-F982-F0EF1184DB92}"/>
              </a:ext>
            </a:extLst>
          </p:cNvPr>
          <p:cNvSpPr/>
          <p:nvPr/>
        </p:nvSpPr>
        <p:spPr>
          <a:xfrm>
            <a:off x="1706556" y="6178244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7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D25E8-7BD2-FDCE-27FE-724CFEF9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converter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756B8-0A5F-2F83-167B-31CFB9FA4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5128"/>
            <a:ext cx="10515600" cy="52920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implements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realm_access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split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flatMap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1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7D455-737D-0BE3-D45F-281BEF0F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enpoint</a:t>
            </a:r>
            <a:r>
              <a:rPr lang="fr-FR" dirty="0"/>
              <a:t> &amp; update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010068-8CAD-D799-63B8-D67EB8CA83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1" y="1363312"/>
            <a:ext cx="5777479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getUserWithRoleDeveloper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06425C-EE18-C285-4C93-742FE9C9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85" y="2199393"/>
            <a:ext cx="7171534" cy="44935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0954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C7334-5CD8-0228-D4ED-54F5ACC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Decoding</a:t>
            </a:r>
            <a:r>
              <a:rPr lang="fr-FR" dirty="0"/>
              <a:t> token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51AEC4-E332-E953-2C9C-3D075BE2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47" y="1368735"/>
            <a:ext cx="89061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A0C1E-8401-325E-A7B2-52A3FE7D1776}"/>
              </a:ext>
            </a:extLst>
          </p:cNvPr>
          <p:cNvSpPr/>
          <p:nvPr/>
        </p:nvSpPr>
        <p:spPr>
          <a:xfrm>
            <a:off x="6593680" y="5965030"/>
            <a:ext cx="751999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10962</TotalTime>
  <Words>6757</Words>
  <Application>Microsoft Office PowerPoint</Application>
  <PresentationFormat>Grand écran</PresentationFormat>
  <Paragraphs>485</Paragraphs>
  <Slides>156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156</vt:i4>
      </vt:variant>
    </vt:vector>
  </HeadingPairs>
  <TitlesOfParts>
    <vt:vector size="162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  <vt:lpstr>Spring Security Roles &amp; Authorities</vt:lpstr>
      <vt:lpstr>Introduction</vt:lpstr>
      <vt:lpstr>In Spring boot</vt:lpstr>
      <vt:lpstr>Create roles in Keycloak</vt:lpstr>
      <vt:lpstr>Create roles in Keycloak</vt:lpstr>
      <vt:lpstr>Assign roles in Keycloak</vt:lpstr>
      <vt:lpstr>Adding converter</vt:lpstr>
      <vt:lpstr>Adding role based enpoint &amp; update security</vt:lpstr>
      <vt:lpstr>Decoding token</vt:lpstr>
      <vt:lpstr>Testing endpoint … </vt:lpstr>
      <vt:lpstr>Method level security</vt:lpstr>
      <vt:lpstr>Introduction</vt:lpstr>
      <vt:lpstr>Introduction</vt:lpstr>
      <vt:lpstr>Expression-Based Access Control and Method Security Expressions</vt:lpstr>
      <vt:lpstr>Enabling class &amp; method security</vt:lpstr>
      <vt:lpstr>Endpoints samples</vt:lpstr>
      <vt:lpstr>Endpoints samples</vt:lpstr>
      <vt:lpstr>Endpoints samples</vt:lpstr>
      <vt:lpstr>Resource servers behing API Gateway</vt:lpstr>
      <vt:lpstr>Introduction</vt:lpstr>
      <vt:lpstr>Introduction</vt:lpstr>
      <vt:lpstr>Architecture</vt:lpstr>
      <vt:lpstr>Setup gateway </vt:lpstr>
      <vt:lpstr>Setup gateway </vt:lpstr>
      <vt:lpstr>Basic gateway configuration</vt:lpstr>
      <vt:lpstr>Eureka Discovery Service</vt:lpstr>
      <vt:lpstr>Spring Cloud Netflix Eureka</vt:lpstr>
      <vt:lpstr>Setup</vt:lpstr>
      <vt:lpstr>Setup</vt:lpstr>
      <vt:lpstr>Configuring application.yaml</vt:lpstr>
      <vt:lpstr>Enable Eureka Server</vt:lpstr>
      <vt:lpstr>Configuring resources as Eureka Client</vt:lpstr>
      <vt:lpstr>Enabling Eureka Discovery Client</vt:lpstr>
      <vt:lpstr>Result…</vt:lpstr>
      <vt:lpstr>Load balancing</vt:lpstr>
      <vt:lpstr>Introduction</vt:lpstr>
      <vt:lpstr>Randomize server port </vt:lpstr>
      <vt:lpstr>Running multiple instances…</vt:lpstr>
      <vt:lpstr>Results…</vt:lpstr>
      <vt:lpstr>OAuth 2.0 in MVC Web App</vt:lpstr>
      <vt:lpstr>Introduction </vt:lpstr>
      <vt:lpstr>Creating a MVC Web Application</vt:lpstr>
      <vt:lpstr>Creating a MVC Web Application</vt:lpstr>
      <vt:lpstr>Creating a controller and a view for test</vt:lpstr>
      <vt:lpstr>Creating Keycloak client</vt:lpstr>
      <vt:lpstr>Creating Keycloak client</vt:lpstr>
      <vt:lpstr>Creating Keycloak client</vt:lpstr>
      <vt:lpstr>Configuring OAuth2.0 in web apps</vt:lpstr>
      <vt:lpstr>Updating controller and adding bean</vt:lpstr>
      <vt:lpstr>Testing web application</vt:lpstr>
      <vt:lpstr>Using WebClient</vt:lpstr>
      <vt:lpstr>Adding dependencies</vt:lpstr>
      <vt:lpstr>Configuring WebClient bean and update controller</vt:lpstr>
      <vt:lpstr>Social Login</vt:lpstr>
      <vt:lpstr>Introduction</vt:lpstr>
      <vt:lpstr>Setup web application</vt:lpstr>
      <vt:lpstr>Setup web application</vt:lpstr>
      <vt:lpstr>Create public / private controllers</vt:lpstr>
      <vt:lpstr>Create public / private views</vt:lpstr>
      <vt:lpstr>Configuring security</vt:lpstr>
      <vt:lpstr>Updating properties</vt:lpstr>
      <vt:lpstr>And for social login ?</vt:lpstr>
      <vt:lpstr>Run application: facebook</vt:lpstr>
      <vt:lpstr>Run application: google</vt:lpstr>
      <vt:lpstr>Run application: keycloak</vt:lpstr>
      <vt:lpstr>Configuring OKTA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73</cp:revision>
  <dcterms:created xsi:type="dcterms:W3CDTF">2025-05-04T05:41:01Z</dcterms:created>
  <dcterms:modified xsi:type="dcterms:W3CDTF">2025-05-11T20:26:23Z</dcterms:modified>
</cp:coreProperties>
</file>